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AFA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01168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400" b="1">
                <a:solidFill>
                  <a:srgbClr val="2C3E50"/>
                </a:solidFill>
              </a:defRPr>
            </a:pPr>
            <a:r>
              <a:t>Promptable Pathology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200400"/>
            <a:ext cx="1127729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>
                <a:solidFill>
                  <a:srgbClr val="7F8C8D"/>
                </a:solidFill>
              </a:defRPr>
            </a:pPr>
            <a:r>
              <a:t>Zero-Shot Medical Image Segmentation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3931920"/>
            <a:ext cx="11277295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>
                <a:solidFill>
                  <a:srgbClr val="2C3E50"/>
                </a:solidFill>
              </a:defRPr>
            </a:pPr>
            <a:r>
              <a:t>CSCE 689 Fall 2025 | Shubham Mhaske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82296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65760" y="137160"/>
            <a:ext cx="1146017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Two-Stage Pipeline: SAM2 + CLIP</a:t>
            </a:r>
          </a:p>
        </p:txBody>
      </p:sp>
      <p:pic>
        <p:nvPicPr>
          <p:cNvPr id="4" name="Picture 3" descr="fig4_method_overvie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7" y="1097280"/>
            <a:ext cx="10972800" cy="63122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029200"/>
            <a:ext cx="11277295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Modular Two-Stage Design: SAM2 (Segmentation) + CLIP (Classification)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User provides prompts (points/boxes) → System segments and classifies tissue regions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Dataset: BCSS (151 images, 5 tissue classes: tumor, stroma, lymphocyte, necrosis, blood vessel)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82296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65760" y="137160"/>
            <a:ext cx="1146017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Why Finetuning Failed</a:t>
            </a:r>
          </a:p>
        </p:txBody>
      </p:sp>
      <p:pic>
        <p:nvPicPr>
          <p:cNvPr id="4" name="Picture 3" descr="fig3_training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647" y="1005840"/>
            <a:ext cx="10058400" cy="40867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754880"/>
            <a:ext cx="11277295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Tested: PathSAM2+CTransPath (0.37), LoRA adapters (0.27-0.36), Focal Loss (0.37)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Linear Probe: Logistic Regression on CLIP features (40.4%) — still &lt; Zero-Shot (44.4%)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Zero-Shot SAM2 (0.55) outperforms ALL finetuned models by 30-50%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82296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65760" y="137160"/>
            <a:ext cx="1146017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Prompt Strategy Comparison</a:t>
            </a:r>
          </a:p>
        </p:txBody>
      </p:sp>
      <p:pic>
        <p:nvPicPr>
          <p:cNvPr id="4" name="Picture 3" descr="fig1_segmentation_comprehensiv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7" y="1005840"/>
            <a:ext cx="10972800" cy="83454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937760"/>
            <a:ext cx="11277295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Box prompts: 0.55 Dice vs Centroid: 0.34 (+64% improvement)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TTA with Prompt Rotation: Geometrically transforming box coords to match augmentations (+2%)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Ours (0.555) beats fully supervised MedSAM ViT-B Model (0.536)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82296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65760" y="137160"/>
            <a:ext cx="1146017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Visual Comparison Across Methods</a:t>
            </a:r>
          </a:p>
        </p:txBody>
      </p:sp>
      <p:pic>
        <p:nvPicPr>
          <p:cNvPr id="4" name="Picture 3" descr="best_method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847" y="1005840"/>
            <a:ext cx="11430000" cy="92644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212080"/>
            <a:ext cx="11277295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Best samples: Ours (Box+Neg) achieves tight boundaries vs blob-like point prompts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Centroid prompts fail on multi-region classes; Box captures full extent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Negative points suppress background bleeding in complex tissue interfaces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82296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65760" y="137160"/>
            <a:ext cx="1146017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CLIP Prompt Engineering</a:t>
            </a:r>
          </a:p>
        </p:txBody>
      </p:sp>
      <p:pic>
        <p:nvPicPr>
          <p:cNvPr id="4" name="Picture 3" descr="fig2_clip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47" y="1005840"/>
            <a:ext cx="10515600" cy="41925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937760"/>
            <a:ext cx="11277295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V1 'Medical Jargon' (12%) → V3 'Gemini Few-Shot' (44%) = +264% improvement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Key: Translate pathology terms to visual descriptors CLIP understands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Also tested: PLIP (27%), Ensembles (31%) - CLIP alone is best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82296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65760" y="137160"/>
            <a:ext cx="1146017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Class Imbalance &amp; Performance</a:t>
            </a:r>
          </a:p>
        </p:txBody>
      </p:sp>
      <p:pic>
        <p:nvPicPr>
          <p:cNvPr id="4" name="Picture 3" descr="best_per_clas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7" y="1005840"/>
            <a:ext cx="10972800" cy="83789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029200"/>
            <a:ext cx="11277295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Best: Tumor (0.70 Dice), Stroma (0.60) | Worst: Lymphocytes (0.25), Blood (0.42)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Class imbalance (Stroma=54%, Lymphocytes=3%) drives performance gap</a:t>
            </a:r>
          </a:p>
          <a:p>
            <a:pPr>
              <a:spcAft>
                <a:spcPts val="800"/>
              </a:spcAft>
              <a:defRPr sz="1800">
                <a:solidFill>
                  <a:srgbClr val="2C3E50"/>
                </a:solidFill>
              </a:defRPr>
            </a:pPr>
            <a:r>
              <a:t>• Rare classes need domain-specific prompts or targeted augmentation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822960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365760" y="137160"/>
            <a:ext cx="11460175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Key Findings &amp; Takeaways</a:t>
            </a:r>
          </a:p>
        </p:txBody>
      </p:sp>
      <p:pic>
        <p:nvPicPr>
          <p:cNvPr id="4" name="Picture 3" descr="fig5_summary_resul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647" y="1005840"/>
            <a:ext cx="10058400" cy="75490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38912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solidFill>
                  <a:srgbClr val="27AE60"/>
                </a:solidFill>
              </a:defRPr>
            </a:pPr>
            <a:r>
              <a:t>✓ Key Finding: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0" y="4389120"/>
            <a:ext cx="9601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>
                <a:solidFill>
                  <a:srgbClr val="2C3E50"/>
                </a:solidFill>
              </a:defRPr>
            </a:pPr>
            <a:r>
              <a:t>For small medical datasets (N&lt;100), Prompt Engineering &gt; Model Finetuning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489204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solidFill>
                  <a:srgbClr val="27AE60"/>
                </a:solidFill>
              </a:defRPr>
            </a:pPr>
            <a:r>
              <a:t>✓ Segmentation: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0" y="4892040"/>
            <a:ext cx="9601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>
                <a:solidFill>
                  <a:srgbClr val="2C3E50"/>
                </a:solidFill>
              </a:defRPr>
            </a:pPr>
            <a:r>
              <a:t>Zero-Shot SAM2 + Box+Neg: 0.555 Dice (beats finetuned MedSAM 0.536)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5394959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solidFill>
                  <a:srgbClr val="27AE60"/>
                </a:solidFill>
              </a:defRPr>
            </a:pPr>
            <a:r>
              <a:t>✓ Classification: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86000" y="5394959"/>
            <a:ext cx="9601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>
                <a:solidFill>
                  <a:srgbClr val="2C3E50"/>
                </a:solidFill>
              </a:defRPr>
            </a:pPr>
            <a:r>
              <a:t>CLIP + Gemini Few-Shot Prompts: 44.4% Accuracy (+264% vs jargon)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5897879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solidFill>
                  <a:srgbClr val="27AE60"/>
                </a:solidFill>
              </a:defRPr>
            </a:pPr>
            <a:r>
              <a:t>✓ Insight: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6000" y="5897879"/>
            <a:ext cx="9601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>
                <a:solidFill>
                  <a:srgbClr val="2C3E50"/>
                </a:solidFill>
              </a:defRPr>
            </a:pPr>
            <a:r>
              <a:t>50+ failed experiments → Simple zero-shot with good prompts wins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